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Lst>
  <p:sldSz cx="18288000" cy="10287000"/>
  <p:notesSz cx="6858000" cy="9144000"/>
  <p:embeddedFontLst>
    <p:embeddedFont>
      <p:font typeface="League Gothic" charset="1" panose="00000500000000000000"/>
      <p:regular r:id="rId6"/>
    </p:embeddedFont>
    <p:embeddedFont>
      <p:font typeface="League Gothic Italics" charset="1" panose="000005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HK Modular" charset="1" panose="00000800000000000000"/>
      <p:regular r:id="rId12"/>
    </p:embeddedFont>
    <p:embeddedFont>
      <p:font typeface="Canva Sans" charset="1" panose="020B0503030501040103"/>
      <p:regular r:id="rId13"/>
    </p:embeddedFont>
    <p:embeddedFont>
      <p:font typeface="Canva Sans Bold" charset="1" panose="020B0803030501040103"/>
      <p:regular r:id="rId14"/>
    </p:embeddedFont>
    <p:embeddedFont>
      <p:font typeface="Canva Sans Italics" charset="1" panose="020B0503030501040103"/>
      <p:regular r:id="rId15"/>
    </p:embeddedFont>
    <p:embeddedFont>
      <p:font typeface="Canva Sans Bold Italics" charset="1" panose="020B0803030501040103"/>
      <p:regular r:id="rId16"/>
    </p:embeddedFont>
    <p:embeddedFont>
      <p:font typeface="Canva Sans Medium" charset="1" panose="020B0603030501040103"/>
      <p:regular r:id="rId17"/>
    </p:embeddedFont>
    <p:embeddedFont>
      <p:font typeface="Canva Sans Medium Italics" charset="1" panose="020B0603030501040103"/>
      <p:regular r:id="rId18"/>
    </p:embeddedFont>
    <p:embeddedFont>
      <p:font typeface="Open Sans" charset="1" panose="020B0606030504020204"/>
      <p:regular r:id="rId19"/>
    </p:embeddedFont>
    <p:embeddedFont>
      <p:font typeface="Open Sans Bold" charset="1" panose="020B0806030504020204"/>
      <p:regular r:id="rId20"/>
    </p:embeddedFont>
    <p:embeddedFont>
      <p:font typeface="Open Sans Italics" charset="1" panose="020B0606030504020204"/>
      <p:regular r:id="rId21"/>
    </p:embeddedFont>
    <p:embeddedFont>
      <p:font typeface="Open Sans Bold Italics" charset="1" panose="020B0806030504020204"/>
      <p:regular r:id="rId22"/>
    </p:embeddedFont>
    <p:embeddedFont>
      <p:font typeface="Open Sans Light" charset="1" panose="020B0306030504020204"/>
      <p:regular r:id="rId23"/>
    </p:embeddedFont>
    <p:embeddedFont>
      <p:font typeface="Open Sans Light Italics" charset="1" panose="020B0306030504020204"/>
      <p:regular r:id="rId24"/>
    </p:embeddedFont>
    <p:embeddedFont>
      <p:font typeface="Open Sans Ultra-Bold" charset="1" panose="00000000000000000000"/>
      <p:regular r:id="rId25"/>
    </p:embeddedFont>
    <p:embeddedFont>
      <p:font typeface="Open Sans Ultra-Bold Italics" charset="1" panose="000000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e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11" Target="../media/image2.png" Type="http://schemas.openxmlformats.org/officeDocument/2006/relationships/image"/><Relationship Id="rId12" Target="../media/image3.svg" Type="http://schemas.openxmlformats.org/officeDocument/2006/relationships/image"/><Relationship Id="rId2" Target="../media/image1.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10.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7.svg" Type="http://schemas.openxmlformats.org/officeDocument/2006/relationships/image"/><Relationship Id="rId11" Target="../media/image18.png" Type="http://schemas.openxmlformats.org/officeDocument/2006/relationships/image"/><Relationship Id="rId12" Target="../media/image19.sv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14.png" Type="http://schemas.openxmlformats.org/officeDocument/2006/relationships/image"/><Relationship Id="rId8" Target="../media/image15.svg" Type="http://schemas.openxmlformats.org/officeDocument/2006/relationships/image"/><Relationship Id="rId9" Target="../media/image16.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png" Type="http://schemas.openxmlformats.org/officeDocument/2006/relationships/image"/><Relationship Id="rId5" Target="../media/image20.png" Type="http://schemas.openxmlformats.org/officeDocument/2006/relationships/image"/><Relationship Id="rId6" Target="../media/image21.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2.png" Type="http://schemas.openxmlformats.org/officeDocument/2006/relationships/image"/><Relationship Id="rId4" Target="../media/image23.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4.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5698900" y="5951127"/>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4977522" y="-367420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4" id="4"/>
          <p:cNvSpPr/>
          <p:nvPr/>
        </p:nvSpPr>
        <p:spPr>
          <a:xfrm flipH="false" flipV="false" rot="0">
            <a:off x="-527451" y="-540536"/>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2709489" y="-540536"/>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5946429" y="-540536"/>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9183368" y="-540536"/>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2420308" y="-540536"/>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15657248" y="-540536"/>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true" rot="0">
            <a:off x="15771651" y="8498025"/>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1" id="11"/>
          <p:cNvGrpSpPr/>
          <p:nvPr/>
        </p:nvGrpSpPr>
        <p:grpSpPr>
          <a:xfrm rot="0">
            <a:off x="17488106" y="9502973"/>
            <a:ext cx="402082" cy="402082"/>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13" id="13"/>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14" id="14"/>
          <p:cNvSpPr txBox="true"/>
          <p:nvPr/>
        </p:nvSpPr>
        <p:spPr>
          <a:xfrm rot="0">
            <a:off x="0" y="3132996"/>
            <a:ext cx="18288000" cy="1313181"/>
          </a:xfrm>
          <a:prstGeom prst="rect">
            <a:avLst/>
          </a:prstGeom>
        </p:spPr>
        <p:txBody>
          <a:bodyPr anchor="t" rtlCol="false" tIns="0" lIns="0" bIns="0" rIns="0">
            <a:spAutoFit/>
          </a:bodyPr>
          <a:lstStyle/>
          <a:p>
            <a:pPr algn="ctr">
              <a:lnSpc>
                <a:spcPts val="5319"/>
              </a:lnSpc>
            </a:pPr>
            <a:r>
              <a:rPr lang="en-US" sz="3799" spc="535">
                <a:solidFill>
                  <a:srgbClr val="FFFFFF"/>
                </a:solidFill>
                <a:latin typeface="League Gothic"/>
              </a:rPr>
              <a:t>Deep Learning Techniques on Text Classification Using Natural Language Processing (NLP)</a:t>
            </a:r>
          </a:p>
          <a:p>
            <a:pPr algn="ctr">
              <a:lnSpc>
                <a:spcPts val="5319"/>
              </a:lnSpc>
            </a:pPr>
            <a:r>
              <a:rPr lang="en-US" sz="3799" spc="535">
                <a:solidFill>
                  <a:srgbClr val="FFFFFF"/>
                </a:solidFill>
                <a:latin typeface="League Gothic"/>
              </a:rPr>
              <a:t> In Social Healthcare Network: A Comprehensive Survey</a:t>
            </a:r>
          </a:p>
        </p:txBody>
      </p:sp>
      <p:sp>
        <p:nvSpPr>
          <p:cNvPr name="TextBox 15" id="15"/>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rPr>
              <a:t>SLIDE </a:t>
            </a:r>
          </a:p>
        </p:txBody>
      </p:sp>
      <p:sp>
        <p:nvSpPr>
          <p:cNvPr name="TextBox 16" id="16"/>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rPr>
              <a:t>01</a:t>
            </a:r>
          </a:p>
        </p:txBody>
      </p:sp>
      <p:sp>
        <p:nvSpPr>
          <p:cNvPr name="Freeform 17" id="17"/>
          <p:cNvSpPr/>
          <p:nvPr/>
        </p:nvSpPr>
        <p:spPr>
          <a:xfrm flipH="false" flipV="true" rot="0">
            <a:off x="-413048" y="8498025"/>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8" id="18"/>
          <p:cNvSpPr/>
          <p:nvPr/>
        </p:nvSpPr>
        <p:spPr>
          <a:xfrm flipH="false" flipV="true" rot="0">
            <a:off x="2823892" y="8498025"/>
            <a:ext cx="3158203" cy="2795010"/>
          </a:xfrm>
          <a:custGeom>
            <a:avLst/>
            <a:gdLst/>
            <a:ahLst/>
            <a:cxnLst/>
            <a:rect r="r" b="b" t="t" l="l"/>
            <a:pathLst>
              <a:path h="2795010" w="3158203">
                <a:moveTo>
                  <a:pt x="0" y="2795010"/>
                </a:moveTo>
                <a:lnTo>
                  <a:pt x="3158202" y="2795010"/>
                </a:lnTo>
                <a:lnTo>
                  <a:pt x="3158202" y="0"/>
                </a:lnTo>
                <a:lnTo>
                  <a:pt x="0" y="0"/>
                </a:lnTo>
                <a:lnTo>
                  <a:pt x="0" y="279501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9" id="19"/>
          <p:cNvSpPr/>
          <p:nvPr/>
        </p:nvSpPr>
        <p:spPr>
          <a:xfrm flipH="false" flipV="true" rot="0">
            <a:off x="6060831" y="8498025"/>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0" id="20"/>
          <p:cNvSpPr/>
          <p:nvPr/>
        </p:nvSpPr>
        <p:spPr>
          <a:xfrm flipH="false" flipV="true" rot="0">
            <a:off x="9297771" y="8498025"/>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1" id="21"/>
          <p:cNvSpPr/>
          <p:nvPr/>
        </p:nvSpPr>
        <p:spPr>
          <a:xfrm flipH="false" flipV="true" rot="0">
            <a:off x="12534711" y="8498025"/>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2" id="22"/>
          <p:cNvSpPr txBox="true"/>
          <p:nvPr/>
        </p:nvSpPr>
        <p:spPr>
          <a:xfrm rot="0">
            <a:off x="645792" y="5512977"/>
            <a:ext cx="2256383" cy="781050"/>
          </a:xfrm>
          <a:prstGeom prst="rect">
            <a:avLst/>
          </a:prstGeom>
        </p:spPr>
        <p:txBody>
          <a:bodyPr anchor="t" rtlCol="false" tIns="0" lIns="0" bIns="0" rIns="0">
            <a:spAutoFit/>
          </a:bodyPr>
          <a:lstStyle/>
          <a:p>
            <a:pPr algn="just">
              <a:lnSpc>
                <a:spcPts val="6300"/>
              </a:lnSpc>
            </a:pPr>
            <a:r>
              <a:rPr lang="en-US" sz="4500">
                <a:solidFill>
                  <a:srgbClr val="FFFFFF"/>
                </a:solidFill>
                <a:latin typeface="League Gothic"/>
              </a:rPr>
              <a:t>Presented By: </a:t>
            </a:r>
          </a:p>
        </p:txBody>
      </p:sp>
      <p:sp>
        <p:nvSpPr>
          <p:cNvPr name="TextBox 23" id="23"/>
          <p:cNvSpPr txBox="true"/>
          <p:nvPr/>
        </p:nvSpPr>
        <p:spPr>
          <a:xfrm rot="0">
            <a:off x="645792" y="6508880"/>
            <a:ext cx="7440137" cy="1860169"/>
          </a:xfrm>
          <a:prstGeom prst="rect">
            <a:avLst/>
          </a:prstGeom>
        </p:spPr>
        <p:txBody>
          <a:bodyPr anchor="t" rtlCol="false" tIns="0" lIns="0" bIns="0" rIns="0">
            <a:spAutoFit/>
          </a:bodyPr>
          <a:lstStyle/>
          <a:p>
            <a:pPr algn="just">
              <a:lnSpc>
                <a:spcPts val="3683"/>
              </a:lnSpc>
            </a:pPr>
            <a:r>
              <a:rPr lang="en-US" sz="2900" spc="26">
                <a:solidFill>
                  <a:srgbClr val="FFFFFF"/>
                </a:solidFill>
                <a:latin typeface="Canva Sans"/>
              </a:rPr>
              <a:t>NIRNOY CHANDRA SARKER</a:t>
            </a:r>
          </a:p>
          <a:p>
            <a:pPr algn="just">
              <a:lnSpc>
                <a:spcPts val="3683"/>
              </a:lnSpc>
            </a:pPr>
            <a:r>
              <a:rPr lang="en-US" sz="2900" spc="26">
                <a:solidFill>
                  <a:srgbClr val="FFFFFF"/>
                </a:solidFill>
                <a:latin typeface="Canva Sans"/>
              </a:rPr>
              <a:t>ID- 20101043</a:t>
            </a:r>
          </a:p>
          <a:p>
            <a:pPr algn="just">
              <a:lnSpc>
                <a:spcPts val="3683"/>
              </a:lnSpc>
            </a:pPr>
            <a:r>
              <a:rPr lang="en-US" sz="2900" spc="26">
                <a:solidFill>
                  <a:srgbClr val="FFFFFF"/>
                </a:solidFill>
                <a:latin typeface="Canva Sans"/>
              </a:rPr>
              <a:t>Section - 02</a:t>
            </a:r>
          </a:p>
          <a:p>
            <a:pPr algn="just">
              <a:lnSpc>
                <a:spcPts val="3683"/>
              </a:lnSpc>
            </a:pPr>
            <a:r>
              <a:rPr lang="en-US" sz="2900" spc="26">
                <a:solidFill>
                  <a:srgbClr val="FFFFFF"/>
                </a:solidFill>
                <a:latin typeface="Canva Sans"/>
              </a:rPr>
              <a:t>Group - 07</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5537229" y="5790255"/>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4700651" y="-4799228"/>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7" id="7"/>
          <p:cNvGrpSpPr/>
          <p:nvPr/>
        </p:nvGrpSpPr>
        <p:grpSpPr>
          <a:xfrm rot="0">
            <a:off x="698286" y="3900643"/>
            <a:ext cx="1618141" cy="99952"/>
            <a:chOff x="0" y="0"/>
            <a:chExt cx="1151334" cy="71118"/>
          </a:xfrm>
        </p:grpSpPr>
        <p:sp>
          <p:nvSpPr>
            <p:cNvPr name="Freeform 8" id="8"/>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9" id="9"/>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sp>
        <p:nvSpPr>
          <p:cNvPr name="Freeform 10" id="10"/>
          <p:cNvSpPr/>
          <p:nvPr/>
        </p:nvSpPr>
        <p:spPr>
          <a:xfrm flipH="false" flipV="false" rot="0">
            <a:off x="7593755" y="5335372"/>
            <a:ext cx="1393469" cy="1413493"/>
          </a:xfrm>
          <a:custGeom>
            <a:avLst/>
            <a:gdLst/>
            <a:ahLst/>
            <a:cxnLst/>
            <a:rect r="r" b="b" t="t" l="l"/>
            <a:pathLst>
              <a:path h="1413493" w="1393469">
                <a:moveTo>
                  <a:pt x="0" y="0"/>
                </a:moveTo>
                <a:lnTo>
                  <a:pt x="1393468" y="0"/>
                </a:lnTo>
                <a:lnTo>
                  <a:pt x="1393468" y="1413493"/>
                </a:lnTo>
                <a:lnTo>
                  <a:pt x="0" y="141349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3189683" y="5335372"/>
            <a:ext cx="1164365" cy="1413493"/>
          </a:xfrm>
          <a:custGeom>
            <a:avLst/>
            <a:gdLst/>
            <a:ahLst/>
            <a:cxnLst/>
            <a:rect r="r" b="b" t="t" l="l"/>
            <a:pathLst>
              <a:path h="1413493" w="1164365">
                <a:moveTo>
                  <a:pt x="0" y="0"/>
                </a:moveTo>
                <a:lnTo>
                  <a:pt x="1164365" y="0"/>
                </a:lnTo>
                <a:lnTo>
                  <a:pt x="1164365" y="1413493"/>
                </a:lnTo>
                <a:lnTo>
                  <a:pt x="0" y="141349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10423645" y="5335372"/>
            <a:ext cx="1413493" cy="1413493"/>
          </a:xfrm>
          <a:custGeom>
            <a:avLst/>
            <a:gdLst/>
            <a:ahLst/>
            <a:cxnLst/>
            <a:rect r="r" b="b" t="t" l="l"/>
            <a:pathLst>
              <a:path h="1413493" w="1413493">
                <a:moveTo>
                  <a:pt x="0" y="0"/>
                </a:moveTo>
                <a:lnTo>
                  <a:pt x="1413494" y="0"/>
                </a:lnTo>
                <a:lnTo>
                  <a:pt x="1413494" y="1413493"/>
                </a:lnTo>
                <a:lnTo>
                  <a:pt x="0" y="141349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3" id="13"/>
          <p:cNvSpPr/>
          <p:nvPr/>
        </p:nvSpPr>
        <p:spPr>
          <a:xfrm flipH="false" flipV="false" rot="0">
            <a:off x="15881519" y="5335372"/>
            <a:ext cx="1528661" cy="1528661"/>
          </a:xfrm>
          <a:custGeom>
            <a:avLst/>
            <a:gdLst/>
            <a:ahLst/>
            <a:cxnLst/>
            <a:rect r="r" b="b" t="t" l="l"/>
            <a:pathLst>
              <a:path h="1528661" w="1528661">
                <a:moveTo>
                  <a:pt x="0" y="0"/>
                </a:moveTo>
                <a:lnTo>
                  <a:pt x="1528662" y="0"/>
                </a:lnTo>
                <a:lnTo>
                  <a:pt x="1528662" y="1528662"/>
                </a:lnTo>
                <a:lnTo>
                  <a:pt x="0" y="152866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rPr>
              <a:t>SLIDE </a:t>
            </a:r>
          </a:p>
        </p:txBody>
      </p:sp>
      <p:sp>
        <p:nvSpPr>
          <p:cNvPr name="TextBox 15" id="15"/>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rPr>
              <a:t>02</a:t>
            </a:r>
          </a:p>
        </p:txBody>
      </p:sp>
      <p:sp>
        <p:nvSpPr>
          <p:cNvPr name="TextBox 16" id="16"/>
          <p:cNvSpPr txBox="true"/>
          <p:nvPr/>
        </p:nvSpPr>
        <p:spPr>
          <a:xfrm rot="0">
            <a:off x="629938" y="4777154"/>
            <a:ext cx="6459211" cy="3416847"/>
          </a:xfrm>
          <a:prstGeom prst="rect">
            <a:avLst/>
          </a:prstGeom>
        </p:spPr>
        <p:txBody>
          <a:bodyPr anchor="t" rtlCol="false" tIns="0" lIns="0" bIns="0" rIns="0">
            <a:spAutoFit/>
          </a:bodyPr>
          <a:lstStyle/>
          <a:p>
            <a:pPr>
              <a:lnSpc>
                <a:spcPts val="2769"/>
              </a:lnSpc>
            </a:pPr>
            <a:r>
              <a:rPr lang="en-US" sz="1978">
                <a:solidFill>
                  <a:srgbClr val="FFFFFF"/>
                </a:solidFill>
                <a:latin typeface="Open Sans"/>
              </a:rPr>
              <a:t>In recent years, the integration of Natural Language Processing (NLP) into the fabric of healthcare systems has become increasingly pivotal, particularly within the dynamic landscape of social healthcare networksAs healthcare institutions transition towards digitization.</a:t>
            </a:r>
          </a:p>
          <a:p>
            <a:pPr>
              <a:lnSpc>
                <a:spcPts val="2769"/>
              </a:lnSpc>
            </a:pPr>
          </a:p>
          <a:p>
            <a:pPr>
              <a:lnSpc>
                <a:spcPts val="2769"/>
              </a:lnSpc>
              <a:spcBef>
                <a:spcPct val="0"/>
              </a:spcBef>
            </a:pPr>
            <a:r>
              <a:rPr lang="en-US" sz="1978">
                <a:solidFill>
                  <a:srgbClr val="FFFFFF"/>
                </a:solidFill>
                <a:latin typeface="Open Sans"/>
              </a:rPr>
              <a:t>Ultimately, the significance lies in the potential to revolutionize patient care through advanced NLP techniques, contributing to better decision support, and ultimately, improved patient outcomes</a:t>
            </a:r>
          </a:p>
        </p:txBody>
      </p:sp>
      <p:sp>
        <p:nvSpPr>
          <p:cNvPr name="TextBox 17" id="17"/>
          <p:cNvSpPr txBox="true"/>
          <p:nvPr/>
        </p:nvSpPr>
        <p:spPr>
          <a:xfrm rot="0">
            <a:off x="15191375" y="5887477"/>
            <a:ext cx="2778711" cy="339576"/>
          </a:xfrm>
          <a:prstGeom prst="rect">
            <a:avLst/>
          </a:prstGeom>
        </p:spPr>
        <p:txBody>
          <a:bodyPr anchor="t" rtlCol="false" tIns="0" lIns="0" bIns="0" rIns="0">
            <a:spAutoFit/>
          </a:bodyPr>
          <a:lstStyle/>
          <a:p>
            <a:pPr algn="ctr">
              <a:lnSpc>
                <a:spcPts val="2799"/>
              </a:lnSpc>
              <a:spcBef>
                <a:spcPct val="0"/>
              </a:spcBef>
            </a:pPr>
            <a:r>
              <a:rPr lang="en-US" sz="1999">
                <a:solidFill>
                  <a:srgbClr val="121212"/>
                </a:solidFill>
                <a:latin typeface="Open Sans Bold"/>
              </a:rPr>
              <a:t>Chad Gibbons</a:t>
            </a:r>
          </a:p>
        </p:txBody>
      </p:sp>
      <p:sp>
        <p:nvSpPr>
          <p:cNvPr name="TextBox 18" id="18"/>
          <p:cNvSpPr txBox="true"/>
          <p:nvPr/>
        </p:nvSpPr>
        <p:spPr>
          <a:xfrm rot="0">
            <a:off x="648357" y="2178803"/>
            <a:ext cx="9438457" cy="855065"/>
          </a:xfrm>
          <a:prstGeom prst="rect">
            <a:avLst/>
          </a:prstGeom>
        </p:spPr>
        <p:txBody>
          <a:bodyPr anchor="t" rtlCol="false" tIns="0" lIns="0" bIns="0" rIns="0">
            <a:spAutoFit/>
          </a:bodyPr>
          <a:lstStyle/>
          <a:p>
            <a:pPr>
              <a:lnSpc>
                <a:spcPts val="7021"/>
              </a:lnSpc>
              <a:spcBef>
                <a:spcPct val="0"/>
              </a:spcBef>
            </a:pPr>
            <a:r>
              <a:rPr lang="en-US" sz="5015">
                <a:solidFill>
                  <a:srgbClr val="FFFFFF"/>
                </a:solidFill>
                <a:latin typeface="HK Modular"/>
              </a:rPr>
              <a:t>Introduction</a:t>
            </a:r>
          </a:p>
        </p:txBody>
      </p:sp>
      <p:sp>
        <p:nvSpPr>
          <p:cNvPr name="AutoShape 19" id="19"/>
          <p:cNvSpPr/>
          <p:nvPr/>
        </p:nvSpPr>
        <p:spPr>
          <a:xfrm flipV="true">
            <a:off x="9266451" y="6119648"/>
            <a:ext cx="918650" cy="0"/>
          </a:xfrm>
          <a:prstGeom prst="line">
            <a:avLst/>
          </a:prstGeom>
          <a:ln cap="flat" w="38100">
            <a:solidFill>
              <a:srgbClr val="FFFFFF"/>
            </a:solidFill>
            <a:prstDash val="solid"/>
            <a:headEnd type="none" len="sm" w="sm"/>
            <a:tailEnd type="triangle" len="med" w="lg"/>
          </a:ln>
        </p:spPr>
      </p:sp>
      <p:sp>
        <p:nvSpPr>
          <p:cNvPr name="AutoShape 20" id="20"/>
          <p:cNvSpPr/>
          <p:nvPr/>
        </p:nvSpPr>
        <p:spPr>
          <a:xfrm flipV="true">
            <a:off x="12056532" y="6079758"/>
            <a:ext cx="918650" cy="0"/>
          </a:xfrm>
          <a:prstGeom prst="line">
            <a:avLst/>
          </a:prstGeom>
          <a:ln cap="flat" w="38100">
            <a:solidFill>
              <a:srgbClr val="FFFFFF"/>
            </a:solidFill>
            <a:prstDash val="solid"/>
            <a:headEnd type="none" len="sm" w="sm"/>
            <a:tailEnd type="triangle" len="med" w="lg"/>
          </a:ln>
        </p:spPr>
      </p:sp>
      <p:sp>
        <p:nvSpPr>
          <p:cNvPr name="AutoShape 21" id="21"/>
          <p:cNvSpPr/>
          <p:nvPr/>
        </p:nvSpPr>
        <p:spPr>
          <a:xfrm flipV="true">
            <a:off x="14639345" y="6099703"/>
            <a:ext cx="918650" cy="0"/>
          </a:xfrm>
          <a:prstGeom prst="line">
            <a:avLst/>
          </a:prstGeom>
          <a:ln cap="flat" w="38100">
            <a:solidFill>
              <a:srgbClr val="FFFFFF"/>
            </a:solidFill>
            <a:prstDash val="solid"/>
            <a:headEnd type="none" len="sm" w="sm"/>
            <a:tailEnd type="triangle" len="med" w="lg"/>
          </a:ln>
        </p:spPr>
      </p:sp>
      <p:sp>
        <p:nvSpPr>
          <p:cNvPr name="TextBox 22" id="22"/>
          <p:cNvSpPr txBox="true"/>
          <p:nvPr/>
        </p:nvSpPr>
        <p:spPr>
          <a:xfrm rot="0">
            <a:off x="7547897" y="6892609"/>
            <a:ext cx="1596103" cy="343841"/>
          </a:xfrm>
          <a:prstGeom prst="rect">
            <a:avLst/>
          </a:prstGeom>
        </p:spPr>
        <p:txBody>
          <a:bodyPr anchor="t" rtlCol="false" tIns="0" lIns="0" bIns="0" rIns="0">
            <a:spAutoFit/>
          </a:bodyPr>
          <a:lstStyle/>
          <a:p>
            <a:pPr algn="ctr">
              <a:lnSpc>
                <a:spcPts val="2744"/>
              </a:lnSpc>
            </a:pPr>
            <a:r>
              <a:rPr lang="en-US" sz="1960">
                <a:solidFill>
                  <a:srgbClr val="FFFFFF"/>
                </a:solidFill>
                <a:latin typeface="Canva Sans"/>
              </a:rPr>
              <a:t>Training Data</a:t>
            </a:r>
          </a:p>
        </p:txBody>
      </p:sp>
      <p:sp>
        <p:nvSpPr>
          <p:cNvPr name="TextBox 23" id="23"/>
          <p:cNvSpPr txBox="true"/>
          <p:nvPr/>
        </p:nvSpPr>
        <p:spPr>
          <a:xfrm rot="0">
            <a:off x="10229833" y="6905528"/>
            <a:ext cx="1801118" cy="330922"/>
          </a:xfrm>
          <a:prstGeom prst="rect">
            <a:avLst/>
          </a:prstGeom>
        </p:spPr>
        <p:txBody>
          <a:bodyPr anchor="t" rtlCol="false" tIns="0" lIns="0" bIns="0" rIns="0">
            <a:spAutoFit/>
          </a:bodyPr>
          <a:lstStyle/>
          <a:p>
            <a:pPr algn="ctr">
              <a:lnSpc>
                <a:spcPts val="2760"/>
              </a:lnSpc>
            </a:pPr>
            <a:r>
              <a:rPr lang="en-US" sz="1971">
                <a:solidFill>
                  <a:srgbClr val="FFFFFF"/>
                </a:solidFill>
                <a:latin typeface="Canva Sans"/>
              </a:rPr>
              <a:t>Feature Vector</a:t>
            </a:r>
          </a:p>
        </p:txBody>
      </p:sp>
      <p:sp>
        <p:nvSpPr>
          <p:cNvPr name="TextBox 24" id="24"/>
          <p:cNvSpPr txBox="true"/>
          <p:nvPr/>
        </p:nvSpPr>
        <p:spPr>
          <a:xfrm rot="0">
            <a:off x="13175883" y="6902134"/>
            <a:ext cx="1191964" cy="330962"/>
          </a:xfrm>
          <a:prstGeom prst="rect">
            <a:avLst/>
          </a:prstGeom>
        </p:spPr>
        <p:txBody>
          <a:bodyPr anchor="t" rtlCol="false" tIns="0" lIns="0" bIns="0" rIns="0">
            <a:spAutoFit/>
          </a:bodyPr>
          <a:lstStyle/>
          <a:p>
            <a:pPr algn="ctr">
              <a:lnSpc>
                <a:spcPts val="2758"/>
              </a:lnSpc>
            </a:pPr>
            <a:r>
              <a:rPr lang="en-US" sz="1970">
                <a:solidFill>
                  <a:srgbClr val="FFFFFF"/>
                </a:solidFill>
                <a:latin typeface="Canva Sans"/>
              </a:rPr>
              <a:t>Algorithm</a:t>
            </a:r>
          </a:p>
        </p:txBody>
      </p:sp>
      <p:sp>
        <p:nvSpPr>
          <p:cNvPr name="TextBox 25" id="25"/>
          <p:cNvSpPr txBox="true"/>
          <p:nvPr/>
        </p:nvSpPr>
        <p:spPr>
          <a:xfrm rot="0">
            <a:off x="16268496" y="6896003"/>
            <a:ext cx="754707" cy="340741"/>
          </a:xfrm>
          <a:prstGeom prst="rect">
            <a:avLst/>
          </a:prstGeom>
        </p:spPr>
        <p:txBody>
          <a:bodyPr anchor="t" rtlCol="false" tIns="0" lIns="0" bIns="0" rIns="0">
            <a:spAutoFit/>
          </a:bodyPr>
          <a:lstStyle/>
          <a:p>
            <a:pPr algn="ctr">
              <a:lnSpc>
                <a:spcPts val="2743"/>
              </a:lnSpc>
            </a:pPr>
            <a:r>
              <a:rPr lang="en-US" sz="1959">
                <a:solidFill>
                  <a:srgbClr val="FFFFFF"/>
                </a:solidFill>
                <a:latin typeface="Canva Sans"/>
              </a:rPr>
              <a:t>Model</a:t>
            </a:r>
          </a:p>
        </p:txBody>
      </p:sp>
      <p:sp>
        <p:nvSpPr>
          <p:cNvPr name="Freeform 26" id="26"/>
          <p:cNvSpPr/>
          <p:nvPr/>
        </p:nvSpPr>
        <p:spPr>
          <a:xfrm flipH="false" flipV="false" rot="0">
            <a:off x="-527451"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7" id="27"/>
          <p:cNvSpPr/>
          <p:nvPr/>
        </p:nvSpPr>
        <p:spPr>
          <a:xfrm flipH="false" flipV="false" rot="0">
            <a:off x="270948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8" id="28"/>
          <p:cNvSpPr/>
          <p:nvPr/>
        </p:nvSpPr>
        <p:spPr>
          <a:xfrm flipH="false" flipV="false" rot="0">
            <a:off x="594642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29" id="29"/>
          <p:cNvSpPr/>
          <p:nvPr/>
        </p:nvSpPr>
        <p:spPr>
          <a:xfrm flipH="false" flipV="false" rot="0">
            <a:off x="918336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30" id="30"/>
          <p:cNvSpPr/>
          <p:nvPr/>
        </p:nvSpPr>
        <p:spPr>
          <a:xfrm flipH="false" flipV="false" rot="0">
            <a:off x="1242030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31" id="31"/>
          <p:cNvSpPr/>
          <p:nvPr/>
        </p:nvSpPr>
        <p:spPr>
          <a:xfrm flipH="false" flipV="false" rot="0">
            <a:off x="1565724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32" id="32"/>
          <p:cNvSpPr/>
          <p:nvPr/>
        </p:nvSpPr>
        <p:spPr>
          <a:xfrm flipH="false" flipV="true" rot="0">
            <a:off x="-195611"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33" id="33"/>
          <p:cNvSpPr/>
          <p:nvPr/>
        </p:nvSpPr>
        <p:spPr>
          <a:xfrm flipH="false" flipV="true" rot="0">
            <a:off x="304132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34" id="34"/>
          <p:cNvSpPr/>
          <p:nvPr/>
        </p:nvSpPr>
        <p:spPr>
          <a:xfrm flipH="false" flipV="true" rot="0">
            <a:off x="627826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35" id="35"/>
          <p:cNvSpPr/>
          <p:nvPr/>
        </p:nvSpPr>
        <p:spPr>
          <a:xfrm flipH="false" flipV="true" rot="0">
            <a:off x="951520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36" id="36"/>
          <p:cNvSpPr/>
          <p:nvPr/>
        </p:nvSpPr>
        <p:spPr>
          <a:xfrm flipH="false" flipV="true" rot="0">
            <a:off x="12752149" y="8727401"/>
            <a:ext cx="3158203" cy="2795010"/>
          </a:xfrm>
          <a:custGeom>
            <a:avLst/>
            <a:gdLst/>
            <a:ahLst/>
            <a:cxnLst/>
            <a:rect r="r" b="b" t="t" l="l"/>
            <a:pathLst>
              <a:path h="2795010" w="3158203">
                <a:moveTo>
                  <a:pt x="0" y="2795010"/>
                </a:moveTo>
                <a:lnTo>
                  <a:pt x="3158202" y="2795010"/>
                </a:lnTo>
                <a:lnTo>
                  <a:pt x="3158202" y="0"/>
                </a:lnTo>
                <a:lnTo>
                  <a:pt x="0" y="0"/>
                </a:lnTo>
                <a:lnTo>
                  <a:pt x="0" y="279501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37" id="37"/>
          <p:cNvSpPr/>
          <p:nvPr/>
        </p:nvSpPr>
        <p:spPr>
          <a:xfrm flipH="false" flipV="true" rot="0">
            <a:off x="15910351"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527451"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0948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594642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918336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242030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565724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true" rot="0">
            <a:off x="-195611"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true" rot="0">
            <a:off x="304132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true" rot="0">
            <a:off x="627826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true" rot="0">
            <a:off x="951520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true" rot="0">
            <a:off x="12752149" y="8727401"/>
            <a:ext cx="3158203" cy="2795010"/>
          </a:xfrm>
          <a:custGeom>
            <a:avLst/>
            <a:gdLst/>
            <a:ahLst/>
            <a:cxnLst/>
            <a:rect r="r" b="b" t="t" l="l"/>
            <a:pathLst>
              <a:path h="2795010" w="3158203">
                <a:moveTo>
                  <a:pt x="0" y="2795010"/>
                </a:moveTo>
                <a:lnTo>
                  <a:pt x="3158202" y="2795010"/>
                </a:lnTo>
                <a:lnTo>
                  <a:pt x="3158202"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true" rot="0">
            <a:off x="15989088"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4" id="14"/>
          <p:cNvGrpSpPr/>
          <p:nvPr/>
        </p:nvGrpSpPr>
        <p:grpSpPr>
          <a:xfrm rot="0">
            <a:off x="17488106" y="9502973"/>
            <a:ext cx="402082" cy="402082"/>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16" id="1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17" id="17"/>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rPr>
              <a:t>SLIDE </a:t>
            </a:r>
          </a:p>
        </p:txBody>
      </p:sp>
      <p:sp>
        <p:nvSpPr>
          <p:cNvPr name="TextBox 18" id="18"/>
          <p:cNvSpPr txBox="true"/>
          <p:nvPr/>
        </p:nvSpPr>
        <p:spPr>
          <a:xfrm rot="0">
            <a:off x="17488106" y="9595504"/>
            <a:ext cx="402082" cy="407669"/>
          </a:xfrm>
          <a:prstGeom prst="rect">
            <a:avLst/>
          </a:prstGeom>
        </p:spPr>
        <p:txBody>
          <a:bodyPr anchor="t" rtlCol="false" tIns="0" lIns="0" bIns="0" rIns="0">
            <a:spAutoFit/>
          </a:bodyPr>
          <a:lstStyle/>
          <a:p>
            <a:pPr algn="ctr">
              <a:lnSpc>
                <a:spcPts val="1680"/>
              </a:lnSpc>
            </a:pPr>
            <a:r>
              <a:rPr lang="en-US" sz="1200">
                <a:solidFill>
                  <a:srgbClr val="121212"/>
                </a:solidFill>
                <a:latin typeface="Open Sans Bold"/>
              </a:rPr>
              <a:t>03</a:t>
            </a:r>
          </a:p>
          <a:p>
            <a:pPr algn="ctr">
              <a:lnSpc>
                <a:spcPts val="1680"/>
              </a:lnSpc>
              <a:spcBef>
                <a:spcPct val="0"/>
              </a:spcBef>
            </a:pPr>
          </a:p>
        </p:txBody>
      </p:sp>
      <p:sp>
        <p:nvSpPr>
          <p:cNvPr name="Freeform 19" id="19"/>
          <p:cNvSpPr/>
          <p:nvPr/>
        </p:nvSpPr>
        <p:spPr>
          <a:xfrm flipH="false" flipV="false" rot="0">
            <a:off x="-5537229" y="5790255"/>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alphaModFix amt="15000"/>
            </a:blip>
            <a:stretch>
              <a:fillRect l="0" t="0" r="0" b="0"/>
            </a:stretch>
          </a:blipFill>
        </p:spPr>
      </p:sp>
      <p:sp>
        <p:nvSpPr>
          <p:cNvPr name="Freeform 20" id="20"/>
          <p:cNvSpPr/>
          <p:nvPr/>
        </p:nvSpPr>
        <p:spPr>
          <a:xfrm flipH="false" flipV="false" rot="0">
            <a:off x="14700651" y="-4799228"/>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alphaModFix amt="15000"/>
            </a:blip>
            <a:stretch>
              <a:fillRect l="0" t="0" r="0" b="0"/>
            </a:stretch>
          </a:blipFill>
        </p:spPr>
      </p:sp>
      <p:grpSp>
        <p:nvGrpSpPr>
          <p:cNvPr name="Group 21" id="21"/>
          <p:cNvGrpSpPr/>
          <p:nvPr/>
        </p:nvGrpSpPr>
        <p:grpSpPr>
          <a:xfrm rot="0">
            <a:off x="698286" y="3900643"/>
            <a:ext cx="1618141" cy="99952"/>
            <a:chOff x="0" y="0"/>
            <a:chExt cx="1151334" cy="71118"/>
          </a:xfrm>
        </p:grpSpPr>
        <p:sp>
          <p:nvSpPr>
            <p:cNvPr name="Freeform 22" id="22"/>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23" id="23"/>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sp>
        <p:nvSpPr>
          <p:cNvPr name="TextBox 24" id="24"/>
          <p:cNvSpPr txBox="true"/>
          <p:nvPr/>
        </p:nvSpPr>
        <p:spPr>
          <a:xfrm rot="0">
            <a:off x="648357" y="2178803"/>
            <a:ext cx="10445953" cy="855065"/>
          </a:xfrm>
          <a:prstGeom prst="rect">
            <a:avLst/>
          </a:prstGeom>
        </p:spPr>
        <p:txBody>
          <a:bodyPr anchor="t" rtlCol="false" tIns="0" lIns="0" bIns="0" rIns="0">
            <a:spAutoFit/>
          </a:bodyPr>
          <a:lstStyle/>
          <a:p>
            <a:pPr>
              <a:lnSpc>
                <a:spcPts val="7021"/>
              </a:lnSpc>
              <a:spcBef>
                <a:spcPct val="0"/>
              </a:spcBef>
            </a:pPr>
            <a:r>
              <a:rPr lang="en-US" sz="5015">
                <a:solidFill>
                  <a:srgbClr val="FFFFFF"/>
                </a:solidFill>
                <a:latin typeface="HK Modular"/>
              </a:rPr>
              <a:t>Research obejctive</a:t>
            </a:r>
          </a:p>
        </p:txBody>
      </p:sp>
      <p:sp>
        <p:nvSpPr>
          <p:cNvPr name="TextBox 25" id="25"/>
          <p:cNvSpPr txBox="true"/>
          <p:nvPr/>
        </p:nvSpPr>
        <p:spPr>
          <a:xfrm rot="0">
            <a:off x="648357" y="4829270"/>
            <a:ext cx="6746825" cy="1579795"/>
          </a:xfrm>
          <a:prstGeom prst="rect">
            <a:avLst/>
          </a:prstGeom>
        </p:spPr>
        <p:txBody>
          <a:bodyPr anchor="t" rtlCol="false" tIns="0" lIns="0" bIns="0" rIns="0">
            <a:spAutoFit/>
          </a:bodyPr>
          <a:lstStyle/>
          <a:p>
            <a:pPr marL="659216" indent="-329608" lvl="1">
              <a:lnSpc>
                <a:spcPts val="4274"/>
              </a:lnSpc>
              <a:buFont typeface="Arial"/>
              <a:buChar char="•"/>
            </a:pPr>
            <a:r>
              <a:rPr lang="en-US" sz="3053">
                <a:solidFill>
                  <a:srgbClr val="FFFFFF"/>
                </a:solidFill>
                <a:latin typeface="Open Sans"/>
              </a:rPr>
              <a:t>Primary Objective</a:t>
            </a:r>
          </a:p>
          <a:p>
            <a:pPr marL="659216" indent="-329608" lvl="1">
              <a:lnSpc>
                <a:spcPts val="4274"/>
              </a:lnSpc>
              <a:buFont typeface="Arial"/>
              <a:buChar char="•"/>
            </a:pPr>
            <a:r>
              <a:rPr lang="en-US" sz="3053">
                <a:solidFill>
                  <a:srgbClr val="FFFFFF"/>
                </a:solidFill>
                <a:latin typeface="Open Sans"/>
              </a:rPr>
              <a:t>Secondary Objective</a:t>
            </a:r>
          </a:p>
          <a:p>
            <a:pPr marL="659216" indent="-329608" lvl="1">
              <a:lnSpc>
                <a:spcPts val="4274"/>
              </a:lnSpc>
              <a:buFont typeface="Arial"/>
              <a:buChar char="•"/>
            </a:pPr>
            <a:r>
              <a:rPr lang="en-US" sz="3053">
                <a:solidFill>
                  <a:srgbClr val="FFFFFF"/>
                </a:solidFill>
                <a:latin typeface="Open Sans"/>
              </a:rPr>
              <a:t>Alignment with Existing Literature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527451"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0948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594642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918336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4700651" y="-4799228"/>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alphaModFix amt="15000"/>
            </a:blip>
            <a:stretch>
              <a:fillRect l="0" t="0" r="0" b="0"/>
            </a:stretch>
          </a:blipFill>
        </p:spPr>
      </p:sp>
      <p:sp>
        <p:nvSpPr>
          <p:cNvPr name="Freeform 7" id="7"/>
          <p:cNvSpPr/>
          <p:nvPr/>
        </p:nvSpPr>
        <p:spPr>
          <a:xfrm flipH="false" flipV="false" rot="0">
            <a:off x="1242030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65724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true" rot="0">
            <a:off x="-195611"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true" rot="0">
            <a:off x="304132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true" rot="0">
            <a:off x="627826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true" rot="0">
            <a:off x="951520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true" rot="0">
            <a:off x="12752149" y="8727401"/>
            <a:ext cx="3158203" cy="2795010"/>
          </a:xfrm>
          <a:custGeom>
            <a:avLst/>
            <a:gdLst/>
            <a:ahLst/>
            <a:cxnLst/>
            <a:rect r="r" b="b" t="t" l="l"/>
            <a:pathLst>
              <a:path h="2795010" w="3158203">
                <a:moveTo>
                  <a:pt x="0" y="2795010"/>
                </a:moveTo>
                <a:lnTo>
                  <a:pt x="3158202" y="2795010"/>
                </a:lnTo>
                <a:lnTo>
                  <a:pt x="3158202"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false" flipV="true" rot="0">
            <a:off x="15989088"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5" id="15"/>
          <p:cNvGrpSpPr/>
          <p:nvPr/>
        </p:nvGrpSpPr>
        <p:grpSpPr>
          <a:xfrm rot="0">
            <a:off x="17488106" y="9502973"/>
            <a:ext cx="402082" cy="402082"/>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17" id="17"/>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Freeform 18" id="18"/>
          <p:cNvSpPr/>
          <p:nvPr/>
        </p:nvSpPr>
        <p:spPr>
          <a:xfrm flipH="false" flipV="false" rot="0">
            <a:off x="-5537229" y="5790255"/>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alphaModFix amt="15000"/>
            </a:blip>
            <a:stretch>
              <a:fillRect l="0" t="0" r="0" b="0"/>
            </a:stretch>
          </a:blipFill>
        </p:spPr>
      </p:sp>
      <p:grpSp>
        <p:nvGrpSpPr>
          <p:cNvPr name="Group 19" id="19"/>
          <p:cNvGrpSpPr/>
          <p:nvPr/>
        </p:nvGrpSpPr>
        <p:grpSpPr>
          <a:xfrm rot="0">
            <a:off x="698286" y="3900643"/>
            <a:ext cx="1618141" cy="99952"/>
            <a:chOff x="0" y="0"/>
            <a:chExt cx="1151334" cy="71118"/>
          </a:xfrm>
        </p:grpSpPr>
        <p:sp>
          <p:nvSpPr>
            <p:cNvPr name="Freeform 20" id="20"/>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21" id="21"/>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sp>
        <p:nvSpPr>
          <p:cNvPr name="Freeform 22" id="22"/>
          <p:cNvSpPr/>
          <p:nvPr/>
        </p:nvSpPr>
        <p:spPr>
          <a:xfrm flipH="false" flipV="false" rot="0">
            <a:off x="1246982" y="4543025"/>
            <a:ext cx="2577039" cy="2577039"/>
          </a:xfrm>
          <a:custGeom>
            <a:avLst/>
            <a:gdLst/>
            <a:ahLst/>
            <a:cxnLst/>
            <a:rect r="r" b="b" t="t" l="l"/>
            <a:pathLst>
              <a:path h="2577039" w="2577039">
                <a:moveTo>
                  <a:pt x="0" y="0"/>
                </a:moveTo>
                <a:lnTo>
                  <a:pt x="2577040" y="0"/>
                </a:lnTo>
                <a:lnTo>
                  <a:pt x="2577040" y="2577039"/>
                </a:lnTo>
                <a:lnTo>
                  <a:pt x="0" y="257703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3" id="23"/>
          <p:cNvSpPr/>
          <p:nvPr/>
        </p:nvSpPr>
        <p:spPr>
          <a:xfrm flipH="false" flipV="false" rot="0">
            <a:off x="5901030" y="4508169"/>
            <a:ext cx="2611895" cy="2611895"/>
          </a:xfrm>
          <a:custGeom>
            <a:avLst/>
            <a:gdLst/>
            <a:ahLst/>
            <a:cxnLst/>
            <a:rect r="r" b="b" t="t" l="l"/>
            <a:pathLst>
              <a:path h="2611895" w="2611895">
                <a:moveTo>
                  <a:pt x="0" y="0"/>
                </a:moveTo>
                <a:lnTo>
                  <a:pt x="2611895" y="0"/>
                </a:lnTo>
                <a:lnTo>
                  <a:pt x="2611895" y="2611895"/>
                </a:lnTo>
                <a:lnTo>
                  <a:pt x="0" y="261189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4" id="24"/>
          <p:cNvSpPr/>
          <p:nvPr/>
        </p:nvSpPr>
        <p:spPr>
          <a:xfrm flipH="false" flipV="false" rot="0">
            <a:off x="10829930" y="4382080"/>
            <a:ext cx="2395737" cy="2737985"/>
          </a:xfrm>
          <a:custGeom>
            <a:avLst/>
            <a:gdLst/>
            <a:ahLst/>
            <a:cxnLst/>
            <a:rect r="r" b="b" t="t" l="l"/>
            <a:pathLst>
              <a:path h="2737985" w="2395737">
                <a:moveTo>
                  <a:pt x="0" y="0"/>
                </a:moveTo>
                <a:lnTo>
                  <a:pt x="2395737" y="0"/>
                </a:lnTo>
                <a:lnTo>
                  <a:pt x="2395737" y="2737984"/>
                </a:lnTo>
                <a:lnTo>
                  <a:pt x="0" y="273798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25" id="25"/>
          <p:cNvSpPr/>
          <p:nvPr/>
        </p:nvSpPr>
        <p:spPr>
          <a:xfrm flipH="false" flipV="false" rot="0">
            <a:off x="15074007" y="4543025"/>
            <a:ext cx="2577039" cy="2577039"/>
          </a:xfrm>
          <a:custGeom>
            <a:avLst/>
            <a:gdLst/>
            <a:ahLst/>
            <a:cxnLst/>
            <a:rect r="r" b="b" t="t" l="l"/>
            <a:pathLst>
              <a:path h="2577039" w="2577039">
                <a:moveTo>
                  <a:pt x="0" y="0"/>
                </a:moveTo>
                <a:lnTo>
                  <a:pt x="2577039" y="0"/>
                </a:lnTo>
                <a:lnTo>
                  <a:pt x="2577039" y="2577039"/>
                </a:lnTo>
                <a:lnTo>
                  <a:pt x="0" y="2577039"/>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26" id="26"/>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rPr>
              <a:t>SLIDE </a:t>
            </a:r>
          </a:p>
        </p:txBody>
      </p:sp>
      <p:sp>
        <p:nvSpPr>
          <p:cNvPr name="TextBox 27" id="27"/>
          <p:cNvSpPr txBox="true"/>
          <p:nvPr/>
        </p:nvSpPr>
        <p:spPr>
          <a:xfrm rot="0">
            <a:off x="17488106" y="9595504"/>
            <a:ext cx="402082" cy="407669"/>
          </a:xfrm>
          <a:prstGeom prst="rect">
            <a:avLst/>
          </a:prstGeom>
        </p:spPr>
        <p:txBody>
          <a:bodyPr anchor="t" rtlCol="false" tIns="0" lIns="0" bIns="0" rIns="0">
            <a:spAutoFit/>
          </a:bodyPr>
          <a:lstStyle/>
          <a:p>
            <a:pPr algn="ctr">
              <a:lnSpc>
                <a:spcPts val="1680"/>
              </a:lnSpc>
            </a:pPr>
            <a:r>
              <a:rPr lang="en-US" sz="1200">
                <a:solidFill>
                  <a:srgbClr val="121212"/>
                </a:solidFill>
                <a:latin typeface="Open Sans Bold"/>
              </a:rPr>
              <a:t>04</a:t>
            </a:r>
          </a:p>
          <a:p>
            <a:pPr algn="ctr">
              <a:lnSpc>
                <a:spcPts val="1680"/>
              </a:lnSpc>
              <a:spcBef>
                <a:spcPct val="0"/>
              </a:spcBef>
            </a:pPr>
          </a:p>
        </p:txBody>
      </p:sp>
      <p:sp>
        <p:nvSpPr>
          <p:cNvPr name="TextBox 28" id="28"/>
          <p:cNvSpPr txBox="true"/>
          <p:nvPr/>
        </p:nvSpPr>
        <p:spPr>
          <a:xfrm rot="0">
            <a:off x="648357" y="2178803"/>
            <a:ext cx="10445953" cy="855065"/>
          </a:xfrm>
          <a:prstGeom prst="rect">
            <a:avLst/>
          </a:prstGeom>
        </p:spPr>
        <p:txBody>
          <a:bodyPr anchor="t" rtlCol="false" tIns="0" lIns="0" bIns="0" rIns="0">
            <a:spAutoFit/>
          </a:bodyPr>
          <a:lstStyle/>
          <a:p>
            <a:pPr>
              <a:lnSpc>
                <a:spcPts val="7021"/>
              </a:lnSpc>
              <a:spcBef>
                <a:spcPct val="0"/>
              </a:spcBef>
            </a:pPr>
            <a:r>
              <a:rPr lang="en-US" sz="5015">
                <a:solidFill>
                  <a:srgbClr val="FFFFFF"/>
                </a:solidFill>
                <a:latin typeface="HK Modular"/>
              </a:rPr>
              <a:t>METHODOLOGY</a:t>
            </a:r>
          </a:p>
        </p:txBody>
      </p:sp>
      <p:sp>
        <p:nvSpPr>
          <p:cNvPr name="AutoShape 29" id="29"/>
          <p:cNvSpPr/>
          <p:nvPr/>
        </p:nvSpPr>
        <p:spPr>
          <a:xfrm flipV="true">
            <a:off x="4420405" y="5864250"/>
            <a:ext cx="918650" cy="0"/>
          </a:xfrm>
          <a:prstGeom prst="line">
            <a:avLst/>
          </a:prstGeom>
          <a:ln cap="flat" w="38100">
            <a:solidFill>
              <a:srgbClr val="FFFFFF"/>
            </a:solidFill>
            <a:prstDash val="solid"/>
            <a:headEnd type="none" len="sm" w="sm"/>
            <a:tailEnd type="triangle" len="med" w="lg"/>
          </a:ln>
        </p:spPr>
      </p:sp>
      <p:sp>
        <p:nvSpPr>
          <p:cNvPr name="AutoShape 30" id="30"/>
          <p:cNvSpPr/>
          <p:nvPr/>
        </p:nvSpPr>
        <p:spPr>
          <a:xfrm flipV="true">
            <a:off x="9183368" y="5902350"/>
            <a:ext cx="918650" cy="0"/>
          </a:xfrm>
          <a:prstGeom prst="line">
            <a:avLst/>
          </a:prstGeom>
          <a:ln cap="flat" w="38100">
            <a:solidFill>
              <a:srgbClr val="FFFFFF"/>
            </a:solidFill>
            <a:prstDash val="solid"/>
            <a:headEnd type="none" len="sm" w="sm"/>
            <a:tailEnd type="triangle" len="med" w="lg"/>
          </a:ln>
        </p:spPr>
      </p:sp>
      <p:sp>
        <p:nvSpPr>
          <p:cNvPr name="AutoShape 31" id="31"/>
          <p:cNvSpPr/>
          <p:nvPr/>
        </p:nvSpPr>
        <p:spPr>
          <a:xfrm flipV="true">
            <a:off x="13734376" y="5883300"/>
            <a:ext cx="918650" cy="0"/>
          </a:xfrm>
          <a:prstGeom prst="line">
            <a:avLst/>
          </a:prstGeom>
          <a:ln cap="flat" w="38100">
            <a:solidFill>
              <a:srgbClr val="FFFFFF"/>
            </a:solidFill>
            <a:prstDash val="solid"/>
            <a:headEnd type="none" len="sm" w="sm"/>
            <a:tailEnd type="triangle" len="med" w="lg"/>
          </a:ln>
        </p:spPr>
      </p:sp>
      <p:sp>
        <p:nvSpPr>
          <p:cNvPr name="TextBox 32" id="32"/>
          <p:cNvSpPr txBox="true"/>
          <p:nvPr/>
        </p:nvSpPr>
        <p:spPr>
          <a:xfrm rot="0">
            <a:off x="1662104" y="7256710"/>
            <a:ext cx="1937296" cy="357759"/>
          </a:xfrm>
          <a:prstGeom prst="rect">
            <a:avLst/>
          </a:prstGeom>
        </p:spPr>
        <p:txBody>
          <a:bodyPr anchor="t" rtlCol="false" tIns="0" lIns="0" bIns="0" rIns="0">
            <a:spAutoFit/>
          </a:bodyPr>
          <a:lstStyle/>
          <a:p>
            <a:pPr algn="ctr">
              <a:lnSpc>
                <a:spcPts val="2855"/>
              </a:lnSpc>
            </a:pPr>
            <a:r>
              <a:rPr lang="en-US" sz="2039">
                <a:solidFill>
                  <a:srgbClr val="FFFFFF"/>
                </a:solidFill>
                <a:latin typeface="Canva Sans"/>
              </a:rPr>
              <a:t>Data Collection</a:t>
            </a:r>
          </a:p>
        </p:txBody>
      </p:sp>
      <p:sp>
        <p:nvSpPr>
          <p:cNvPr name="TextBox 33" id="33"/>
          <p:cNvSpPr txBox="true"/>
          <p:nvPr/>
        </p:nvSpPr>
        <p:spPr>
          <a:xfrm rot="0">
            <a:off x="5833216" y="7256710"/>
            <a:ext cx="3310784" cy="356347"/>
          </a:xfrm>
          <a:prstGeom prst="rect">
            <a:avLst/>
          </a:prstGeom>
        </p:spPr>
        <p:txBody>
          <a:bodyPr anchor="t" rtlCol="false" tIns="0" lIns="0" bIns="0" rIns="0">
            <a:spAutoFit/>
          </a:bodyPr>
          <a:lstStyle/>
          <a:p>
            <a:pPr algn="ctr">
              <a:lnSpc>
                <a:spcPts val="2860"/>
              </a:lnSpc>
            </a:pPr>
            <a:r>
              <a:rPr lang="en-US" sz="2043">
                <a:solidFill>
                  <a:srgbClr val="FFFFFF"/>
                </a:solidFill>
                <a:latin typeface="Canva Sans"/>
              </a:rPr>
              <a:t>Deep Learning Techniques</a:t>
            </a:r>
          </a:p>
        </p:txBody>
      </p:sp>
      <p:sp>
        <p:nvSpPr>
          <p:cNvPr name="TextBox 34" id="34"/>
          <p:cNvSpPr txBox="true"/>
          <p:nvPr/>
        </p:nvSpPr>
        <p:spPr>
          <a:xfrm rot="0">
            <a:off x="10752945" y="7256710"/>
            <a:ext cx="2326035" cy="357759"/>
          </a:xfrm>
          <a:prstGeom prst="rect">
            <a:avLst/>
          </a:prstGeom>
        </p:spPr>
        <p:txBody>
          <a:bodyPr anchor="t" rtlCol="false" tIns="0" lIns="0" bIns="0" rIns="0">
            <a:spAutoFit/>
          </a:bodyPr>
          <a:lstStyle/>
          <a:p>
            <a:pPr algn="ctr">
              <a:lnSpc>
                <a:spcPts val="2855"/>
              </a:lnSpc>
            </a:pPr>
            <a:r>
              <a:rPr lang="en-US" sz="2039">
                <a:solidFill>
                  <a:srgbClr val="FFFFFF"/>
                </a:solidFill>
                <a:latin typeface="Canva Sans"/>
              </a:rPr>
              <a:t>Evaluation Metrics</a:t>
            </a:r>
          </a:p>
        </p:txBody>
      </p:sp>
      <p:sp>
        <p:nvSpPr>
          <p:cNvPr name="TextBox 35" id="35"/>
          <p:cNvSpPr txBox="true"/>
          <p:nvPr/>
        </p:nvSpPr>
        <p:spPr>
          <a:xfrm rot="0">
            <a:off x="15266694" y="7255298"/>
            <a:ext cx="2454325" cy="357759"/>
          </a:xfrm>
          <a:prstGeom prst="rect">
            <a:avLst/>
          </a:prstGeom>
        </p:spPr>
        <p:txBody>
          <a:bodyPr anchor="t" rtlCol="false" tIns="0" lIns="0" bIns="0" rIns="0">
            <a:spAutoFit/>
          </a:bodyPr>
          <a:lstStyle/>
          <a:p>
            <a:pPr algn="ctr">
              <a:lnSpc>
                <a:spcPts val="2855"/>
              </a:lnSpc>
            </a:pPr>
            <a:r>
              <a:rPr lang="en-US" sz="2039">
                <a:solidFill>
                  <a:srgbClr val="FFFFFF"/>
                </a:solidFill>
                <a:latin typeface="Canva Sans"/>
              </a:rPr>
              <a:t>Experimental Setup</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527451"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70948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594642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918336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4700651" y="-4799228"/>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alphaModFix amt="15000"/>
            </a:blip>
            <a:stretch>
              <a:fillRect l="0" t="0" r="0" b="0"/>
            </a:stretch>
          </a:blipFill>
        </p:spPr>
      </p:sp>
      <p:sp>
        <p:nvSpPr>
          <p:cNvPr name="Freeform 7" id="7"/>
          <p:cNvSpPr/>
          <p:nvPr/>
        </p:nvSpPr>
        <p:spPr>
          <a:xfrm flipH="false" flipV="false" rot="0">
            <a:off x="1242030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565724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true" rot="0">
            <a:off x="-195611"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true" rot="0">
            <a:off x="304132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true" rot="0">
            <a:off x="627826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true" rot="0">
            <a:off x="951520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true" rot="0">
            <a:off x="12752149" y="8727401"/>
            <a:ext cx="3158203" cy="2795010"/>
          </a:xfrm>
          <a:custGeom>
            <a:avLst/>
            <a:gdLst/>
            <a:ahLst/>
            <a:cxnLst/>
            <a:rect r="r" b="b" t="t" l="l"/>
            <a:pathLst>
              <a:path h="2795010" w="3158203">
                <a:moveTo>
                  <a:pt x="0" y="2795010"/>
                </a:moveTo>
                <a:lnTo>
                  <a:pt x="3158202" y="2795010"/>
                </a:lnTo>
                <a:lnTo>
                  <a:pt x="3158202"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false" flipV="true" rot="0">
            <a:off x="15989088"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5" id="15"/>
          <p:cNvGrpSpPr/>
          <p:nvPr/>
        </p:nvGrpSpPr>
        <p:grpSpPr>
          <a:xfrm rot="0">
            <a:off x="17488106" y="9502973"/>
            <a:ext cx="402082" cy="402082"/>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17" id="17"/>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Freeform 18" id="18"/>
          <p:cNvSpPr/>
          <p:nvPr/>
        </p:nvSpPr>
        <p:spPr>
          <a:xfrm flipH="false" flipV="false" rot="0">
            <a:off x="-5537229" y="5790255"/>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4">
              <a:alphaModFix amt="15000"/>
            </a:blip>
            <a:stretch>
              <a:fillRect l="0" t="0" r="0" b="0"/>
            </a:stretch>
          </a:blipFill>
        </p:spPr>
      </p:sp>
      <p:grpSp>
        <p:nvGrpSpPr>
          <p:cNvPr name="Group 19" id="19"/>
          <p:cNvGrpSpPr/>
          <p:nvPr/>
        </p:nvGrpSpPr>
        <p:grpSpPr>
          <a:xfrm rot="0">
            <a:off x="698286" y="3900643"/>
            <a:ext cx="1618141" cy="99952"/>
            <a:chOff x="0" y="0"/>
            <a:chExt cx="1151334" cy="71118"/>
          </a:xfrm>
        </p:grpSpPr>
        <p:sp>
          <p:nvSpPr>
            <p:cNvPr name="Freeform 20" id="20"/>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21" id="21"/>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sp>
        <p:nvSpPr>
          <p:cNvPr name="Freeform 22" id="22"/>
          <p:cNvSpPr/>
          <p:nvPr/>
        </p:nvSpPr>
        <p:spPr>
          <a:xfrm flipH="false" flipV="false" rot="0">
            <a:off x="12047123" y="3950619"/>
            <a:ext cx="2653528" cy="3032604"/>
          </a:xfrm>
          <a:custGeom>
            <a:avLst/>
            <a:gdLst/>
            <a:ahLst/>
            <a:cxnLst/>
            <a:rect r="r" b="b" t="t" l="l"/>
            <a:pathLst>
              <a:path h="3032604" w="2653528">
                <a:moveTo>
                  <a:pt x="0" y="0"/>
                </a:moveTo>
                <a:lnTo>
                  <a:pt x="2653528" y="0"/>
                </a:lnTo>
                <a:lnTo>
                  <a:pt x="2653528" y="3032603"/>
                </a:lnTo>
                <a:lnTo>
                  <a:pt x="0" y="303260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3" id="23"/>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rPr>
              <a:t>SLIDE </a:t>
            </a:r>
          </a:p>
        </p:txBody>
      </p:sp>
      <p:sp>
        <p:nvSpPr>
          <p:cNvPr name="TextBox 24" id="24"/>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rPr>
              <a:t>05</a:t>
            </a:r>
          </a:p>
        </p:txBody>
      </p:sp>
      <p:sp>
        <p:nvSpPr>
          <p:cNvPr name="TextBox 25" id="25"/>
          <p:cNvSpPr txBox="true"/>
          <p:nvPr/>
        </p:nvSpPr>
        <p:spPr>
          <a:xfrm rot="0">
            <a:off x="648357" y="2197853"/>
            <a:ext cx="10445953" cy="672069"/>
          </a:xfrm>
          <a:prstGeom prst="rect">
            <a:avLst/>
          </a:prstGeom>
        </p:spPr>
        <p:txBody>
          <a:bodyPr anchor="t" rtlCol="false" tIns="0" lIns="0" bIns="0" rIns="0">
            <a:spAutoFit/>
          </a:bodyPr>
          <a:lstStyle/>
          <a:p>
            <a:pPr>
              <a:lnSpc>
                <a:spcPts val="5481"/>
              </a:lnSpc>
              <a:spcBef>
                <a:spcPct val="0"/>
              </a:spcBef>
            </a:pPr>
            <a:r>
              <a:rPr lang="en-US" sz="3915">
                <a:solidFill>
                  <a:srgbClr val="FFFFFF"/>
                </a:solidFill>
                <a:latin typeface="HK Modular"/>
              </a:rPr>
              <a:t>EXPERIMENTS AND RESULTS</a:t>
            </a:r>
          </a:p>
        </p:txBody>
      </p:sp>
      <p:sp>
        <p:nvSpPr>
          <p:cNvPr name="TextBox 26" id="26"/>
          <p:cNvSpPr txBox="true"/>
          <p:nvPr/>
        </p:nvSpPr>
        <p:spPr>
          <a:xfrm rot="0">
            <a:off x="648357" y="4950258"/>
            <a:ext cx="5080192" cy="1622844"/>
          </a:xfrm>
          <a:prstGeom prst="rect">
            <a:avLst/>
          </a:prstGeom>
        </p:spPr>
        <p:txBody>
          <a:bodyPr anchor="t" rtlCol="false" tIns="0" lIns="0" bIns="0" rIns="0">
            <a:spAutoFit/>
          </a:bodyPr>
          <a:lstStyle/>
          <a:p>
            <a:pPr marL="670597" indent="-335298" lvl="1">
              <a:lnSpc>
                <a:spcPts val="4348"/>
              </a:lnSpc>
              <a:buFont typeface="Arial"/>
              <a:buChar char="•"/>
            </a:pPr>
            <a:r>
              <a:rPr lang="en-US" sz="3106">
                <a:solidFill>
                  <a:srgbClr val="FFFFFF"/>
                </a:solidFill>
                <a:latin typeface="Open Sans"/>
              </a:rPr>
              <a:t>Model Training</a:t>
            </a:r>
          </a:p>
          <a:p>
            <a:pPr marL="670597" indent="-335298" lvl="1">
              <a:lnSpc>
                <a:spcPts val="4348"/>
              </a:lnSpc>
              <a:buFont typeface="Arial"/>
              <a:buChar char="•"/>
            </a:pPr>
            <a:r>
              <a:rPr lang="en-US" sz="3106">
                <a:solidFill>
                  <a:srgbClr val="FFFFFF"/>
                </a:solidFill>
                <a:latin typeface="Open Sans"/>
              </a:rPr>
              <a:t>Performance Evaluation</a:t>
            </a:r>
          </a:p>
          <a:p>
            <a:pPr marL="670597" indent="-335298" lvl="1">
              <a:lnSpc>
                <a:spcPts val="4348"/>
              </a:lnSpc>
              <a:buFont typeface="Arial"/>
              <a:buChar char="•"/>
            </a:pPr>
            <a:r>
              <a:rPr lang="en-US" sz="3106">
                <a:solidFill>
                  <a:srgbClr val="FFFFFF"/>
                </a:solidFill>
                <a:latin typeface="Open Sans"/>
              </a:rPr>
              <a:t>Model Interpretability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4114800" y="5388173"/>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999410" y="-5077141"/>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17488106" y="9502973"/>
            <a:ext cx="402082" cy="402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6" id="6"/>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grpSp>
        <p:nvGrpSpPr>
          <p:cNvPr name="Group 7" id="7"/>
          <p:cNvGrpSpPr/>
          <p:nvPr/>
        </p:nvGrpSpPr>
        <p:grpSpPr>
          <a:xfrm rot="0">
            <a:off x="8334929" y="2834302"/>
            <a:ext cx="1618141" cy="99952"/>
            <a:chOff x="0" y="0"/>
            <a:chExt cx="1151334" cy="71118"/>
          </a:xfrm>
        </p:grpSpPr>
        <p:sp>
          <p:nvSpPr>
            <p:cNvPr name="Freeform 8" id="8"/>
            <p:cNvSpPr/>
            <p:nvPr/>
          </p:nvSpPr>
          <p:spPr>
            <a:xfrm flipH="false" flipV="false" rot="0">
              <a:off x="0" y="0"/>
              <a:ext cx="1151334" cy="71118"/>
            </a:xfrm>
            <a:custGeom>
              <a:avLst/>
              <a:gdLst/>
              <a:ahLst/>
              <a:cxnLst/>
              <a:rect r="r" b="b" t="t" l="l"/>
              <a:pathLst>
                <a:path h="71118" w="1151334">
                  <a:moveTo>
                    <a:pt x="0" y="0"/>
                  </a:moveTo>
                  <a:lnTo>
                    <a:pt x="1151334" y="0"/>
                  </a:lnTo>
                  <a:lnTo>
                    <a:pt x="1151334" y="71118"/>
                  </a:lnTo>
                  <a:lnTo>
                    <a:pt x="0" y="71118"/>
                  </a:lnTo>
                  <a:close/>
                </a:path>
              </a:pathLst>
            </a:custGeom>
            <a:solidFill>
              <a:srgbClr val="ABDB2A"/>
            </a:solidFill>
          </p:spPr>
        </p:sp>
        <p:sp>
          <p:nvSpPr>
            <p:cNvPr name="TextBox 9" id="9"/>
            <p:cNvSpPr txBox="true"/>
            <p:nvPr/>
          </p:nvSpPr>
          <p:spPr>
            <a:xfrm>
              <a:off x="0" y="-28575"/>
              <a:ext cx="1151334" cy="99693"/>
            </a:xfrm>
            <a:prstGeom prst="rect">
              <a:avLst/>
            </a:prstGeom>
          </p:spPr>
          <p:txBody>
            <a:bodyPr anchor="ctr" rtlCol="false" tIns="50800" lIns="50800" bIns="50800" rIns="50800"/>
            <a:lstStyle/>
            <a:p>
              <a:pPr algn="ctr">
                <a:lnSpc>
                  <a:spcPts val="2239"/>
                </a:lnSpc>
              </a:pPr>
            </a:p>
          </p:txBody>
        </p:sp>
      </p:grpSp>
      <p:sp>
        <p:nvSpPr>
          <p:cNvPr name="Freeform 10" id="10"/>
          <p:cNvSpPr/>
          <p:nvPr/>
        </p:nvSpPr>
        <p:spPr>
          <a:xfrm flipH="false" flipV="false" rot="0">
            <a:off x="7521153" y="3930631"/>
            <a:ext cx="3245695" cy="3245695"/>
          </a:xfrm>
          <a:custGeom>
            <a:avLst/>
            <a:gdLst/>
            <a:ahLst/>
            <a:cxnLst/>
            <a:rect r="r" b="b" t="t" l="l"/>
            <a:pathLst>
              <a:path h="3245695" w="3245695">
                <a:moveTo>
                  <a:pt x="0" y="0"/>
                </a:moveTo>
                <a:lnTo>
                  <a:pt x="3245694" y="0"/>
                </a:lnTo>
                <a:lnTo>
                  <a:pt x="3245694" y="3245694"/>
                </a:lnTo>
                <a:lnTo>
                  <a:pt x="0" y="324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rPr>
              <a:t>SLIDE </a:t>
            </a:r>
          </a:p>
        </p:txBody>
      </p:sp>
      <p:sp>
        <p:nvSpPr>
          <p:cNvPr name="TextBox 12" id="12"/>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rPr>
              <a:t>06</a:t>
            </a:r>
          </a:p>
        </p:txBody>
      </p:sp>
      <p:sp>
        <p:nvSpPr>
          <p:cNvPr name="TextBox 13" id="13"/>
          <p:cNvSpPr txBox="true"/>
          <p:nvPr/>
        </p:nvSpPr>
        <p:spPr>
          <a:xfrm rot="0">
            <a:off x="2257601" y="1727137"/>
            <a:ext cx="13772798" cy="873125"/>
          </a:xfrm>
          <a:prstGeom prst="rect">
            <a:avLst/>
          </a:prstGeom>
        </p:spPr>
        <p:txBody>
          <a:bodyPr anchor="t" rtlCol="false" tIns="0" lIns="0" bIns="0" rIns="0">
            <a:spAutoFit/>
          </a:bodyPr>
          <a:lstStyle/>
          <a:p>
            <a:pPr algn="ctr">
              <a:lnSpc>
                <a:spcPts val="7000"/>
              </a:lnSpc>
              <a:spcBef>
                <a:spcPct val="0"/>
              </a:spcBef>
            </a:pPr>
            <a:r>
              <a:rPr lang="en-US" sz="5000">
                <a:solidFill>
                  <a:srgbClr val="FFFFFF"/>
                </a:solidFill>
                <a:latin typeface="HK Modular"/>
              </a:rPr>
              <a:t>Conclusion</a:t>
            </a:r>
          </a:p>
        </p:txBody>
      </p:sp>
      <p:sp>
        <p:nvSpPr>
          <p:cNvPr name="TextBox 14" id="14"/>
          <p:cNvSpPr txBox="true"/>
          <p:nvPr/>
        </p:nvSpPr>
        <p:spPr>
          <a:xfrm rot="0">
            <a:off x="5706517" y="4396219"/>
            <a:ext cx="3437483" cy="363799"/>
          </a:xfrm>
          <a:prstGeom prst="rect">
            <a:avLst/>
          </a:prstGeom>
        </p:spPr>
        <p:txBody>
          <a:bodyPr anchor="t" rtlCol="false" tIns="0" lIns="0" bIns="0" rIns="0">
            <a:spAutoFit/>
          </a:bodyPr>
          <a:lstStyle/>
          <a:p>
            <a:pPr algn="ctr">
              <a:lnSpc>
                <a:spcPts val="3048"/>
              </a:lnSpc>
            </a:pPr>
            <a:r>
              <a:rPr lang="en-US" sz="2177" spc="130">
                <a:solidFill>
                  <a:srgbClr val="FFFFFF"/>
                </a:solidFill>
                <a:latin typeface="Open Sans"/>
              </a:rPr>
              <a:t>SUMMARY OF FINDINGS</a:t>
            </a:r>
          </a:p>
        </p:txBody>
      </p:sp>
      <p:sp>
        <p:nvSpPr>
          <p:cNvPr name="TextBox 15" id="15"/>
          <p:cNvSpPr txBox="true"/>
          <p:nvPr/>
        </p:nvSpPr>
        <p:spPr>
          <a:xfrm rot="0">
            <a:off x="10814122" y="4099166"/>
            <a:ext cx="4701927" cy="363728"/>
          </a:xfrm>
          <a:prstGeom prst="rect">
            <a:avLst/>
          </a:prstGeom>
        </p:spPr>
        <p:txBody>
          <a:bodyPr anchor="t" rtlCol="false" tIns="0" lIns="0" bIns="0" rIns="0">
            <a:spAutoFit/>
          </a:bodyPr>
          <a:lstStyle/>
          <a:p>
            <a:pPr algn="ctr">
              <a:lnSpc>
                <a:spcPts val="3052"/>
              </a:lnSpc>
              <a:spcBef>
                <a:spcPct val="0"/>
              </a:spcBef>
            </a:pPr>
            <a:r>
              <a:rPr lang="en-US" sz="2180" spc="130">
                <a:solidFill>
                  <a:srgbClr val="FFFFFF"/>
                </a:solidFill>
                <a:latin typeface="Open Sans"/>
              </a:rPr>
              <a:t>IMPLICATIONS FOR HEALTHCARE</a:t>
            </a:r>
          </a:p>
        </p:txBody>
      </p:sp>
      <p:sp>
        <p:nvSpPr>
          <p:cNvPr name="TextBox 16" id="16"/>
          <p:cNvSpPr txBox="true"/>
          <p:nvPr/>
        </p:nvSpPr>
        <p:spPr>
          <a:xfrm rot="0">
            <a:off x="2942034" y="6037428"/>
            <a:ext cx="4555331" cy="363728"/>
          </a:xfrm>
          <a:prstGeom prst="rect">
            <a:avLst/>
          </a:prstGeom>
        </p:spPr>
        <p:txBody>
          <a:bodyPr anchor="t" rtlCol="false" tIns="0" lIns="0" bIns="0" rIns="0">
            <a:spAutoFit/>
          </a:bodyPr>
          <a:lstStyle/>
          <a:p>
            <a:pPr algn="ctr">
              <a:lnSpc>
                <a:spcPts val="3052"/>
              </a:lnSpc>
              <a:spcBef>
                <a:spcPct val="0"/>
              </a:spcBef>
            </a:pPr>
            <a:r>
              <a:rPr lang="en-US" sz="2180" spc="130">
                <a:solidFill>
                  <a:srgbClr val="FFFFFF"/>
                </a:solidFill>
                <a:latin typeface="Open Sans"/>
              </a:rPr>
              <a:t>LIMITATIONS AND CHALLENGES</a:t>
            </a:r>
          </a:p>
        </p:txBody>
      </p:sp>
      <p:sp>
        <p:nvSpPr>
          <p:cNvPr name="TextBox 17" id="17"/>
          <p:cNvSpPr txBox="true"/>
          <p:nvPr/>
        </p:nvSpPr>
        <p:spPr>
          <a:xfrm rot="0">
            <a:off x="10464493" y="5553009"/>
            <a:ext cx="4540895" cy="363728"/>
          </a:xfrm>
          <a:prstGeom prst="rect">
            <a:avLst/>
          </a:prstGeom>
        </p:spPr>
        <p:txBody>
          <a:bodyPr anchor="t" rtlCol="false" tIns="0" lIns="0" bIns="0" rIns="0">
            <a:spAutoFit/>
          </a:bodyPr>
          <a:lstStyle/>
          <a:p>
            <a:pPr algn="ctr">
              <a:lnSpc>
                <a:spcPts val="3052"/>
              </a:lnSpc>
              <a:spcBef>
                <a:spcPct val="0"/>
              </a:spcBef>
            </a:pPr>
            <a:r>
              <a:rPr lang="en-US" sz="2180" spc="130">
                <a:solidFill>
                  <a:srgbClr val="FFFFFF"/>
                </a:solidFill>
                <a:latin typeface="Open Sans"/>
              </a:rPr>
              <a:t>FUTURE RESEARCH DIRECTIONS</a:t>
            </a:r>
          </a:p>
        </p:txBody>
      </p:sp>
      <p:sp>
        <p:nvSpPr>
          <p:cNvPr name="TextBox 18" id="18"/>
          <p:cNvSpPr txBox="true"/>
          <p:nvPr/>
        </p:nvSpPr>
        <p:spPr>
          <a:xfrm rot="0">
            <a:off x="7325941" y="7281100"/>
            <a:ext cx="3421856" cy="363728"/>
          </a:xfrm>
          <a:prstGeom prst="rect">
            <a:avLst/>
          </a:prstGeom>
        </p:spPr>
        <p:txBody>
          <a:bodyPr anchor="t" rtlCol="false" tIns="0" lIns="0" bIns="0" rIns="0">
            <a:spAutoFit/>
          </a:bodyPr>
          <a:lstStyle/>
          <a:p>
            <a:pPr algn="ctr">
              <a:lnSpc>
                <a:spcPts val="3052"/>
              </a:lnSpc>
              <a:spcBef>
                <a:spcPct val="0"/>
              </a:spcBef>
            </a:pPr>
            <a:r>
              <a:rPr lang="en-US" sz="2180" spc="130">
                <a:solidFill>
                  <a:srgbClr val="FFFFFF"/>
                </a:solidFill>
                <a:latin typeface="Open Sans"/>
              </a:rPr>
              <a:t>CONCLUDING REMARKS</a:t>
            </a:r>
          </a:p>
        </p:txBody>
      </p:sp>
      <p:sp>
        <p:nvSpPr>
          <p:cNvPr name="Freeform 19" id="19"/>
          <p:cNvSpPr/>
          <p:nvPr/>
        </p:nvSpPr>
        <p:spPr>
          <a:xfrm flipH="false" flipV="false" rot="0">
            <a:off x="-527451"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0" id="20"/>
          <p:cNvSpPr/>
          <p:nvPr/>
        </p:nvSpPr>
        <p:spPr>
          <a:xfrm flipH="false" flipV="false" rot="0">
            <a:off x="270948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1" id="21"/>
          <p:cNvSpPr/>
          <p:nvPr/>
        </p:nvSpPr>
        <p:spPr>
          <a:xfrm flipH="false" flipV="false" rot="0">
            <a:off x="5946429"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2" id="22"/>
          <p:cNvSpPr/>
          <p:nvPr/>
        </p:nvSpPr>
        <p:spPr>
          <a:xfrm flipH="false" flipV="false" rot="0">
            <a:off x="918336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3" id="23"/>
          <p:cNvSpPr/>
          <p:nvPr/>
        </p:nvSpPr>
        <p:spPr>
          <a:xfrm flipH="false" flipV="false" rot="0">
            <a:off x="1242030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4" id="24"/>
          <p:cNvSpPr/>
          <p:nvPr/>
        </p:nvSpPr>
        <p:spPr>
          <a:xfrm flipH="false" flipV="false" rot="0">
            <a:off x="15657248" y="-1181430"/>
            <a:ext cx="3158203" cy="2795010"/>
          </a:xfrm>
          <a:custGeom>
            <a:avLst/>
            <a:gdLst/>
            <a:ahLst/>
            <a:cxnLst/>
            <a:rect r="r" b="b" t="t" l="l"/>
            <a:pathLst>
              <a:path h="2795010" w="3158203">
                <a:moveTo>
                  <a:pt x="0" y="0"/>
                </a:moveTo>
                <a:lnTo>
                  <a:pt x="3158203" y="0"/>
                </a:lnTo>
                <a:lnTo>
                  <a:pt x="3158203" y="2795010"/>
                </a:lnTo>
                <a:lnTo>
                  <a:pt x="0" y="279501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5" id="25"/>
          <p:cNvSpPr/>
          <p:nvPr/>
        </p:nvSpPr>
        <p:spPr>
          <a:xfrm flipH="false" flipV="true" rot="0">
            <a:off x="-195611"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6" id="26"/>
          <p:cNvSpPr/>
          <p:nvPr/>
        </p:nvSpPr>
        <p:spPr>
          <a:xfrm flipH="false" flipV="true" rot="0">
            <a:off x="304132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7" id="27"/>
          <p:cNvSpPr/>
          <p:nvPr/>
        </p:nvSpPr>
        <p:spPr>
          <a:xfrm flipH="false" flipV="true" rot="0">
            <a:off x="627826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8" id="28"/>
          <p:cNvSpPr/>
          <p:nvPr/>
        </p:nvSpPr>
        <p:spPr>
          <a:xfrm flipH="false" flipV="true" rot="0">
            <a:off x="9515209"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9" id="29"/>
          <p:cNvSpPr/>
          <p:nvPr/>
        </p:nvSpPr>
        <p:spPr>
          <a:xfrm flipH="false" flipV="true" rot="0">
            <a:off x="12752149" y="8727401"/>
            <a:ext cx="3158203" cy="2795010"/>
          </a:xfrm>
          <a:custGeom>
            <a:avLst/>
            <a:gdLst/>
            <a:ahLst/>
            <a:cxnLst/>
            <a:rect r="r" b="b" t="t" l="l"/>
            <a:pathLst>
              <a:path h="2795010" w="3158203">
                <a:moveTo>
                  <a:pt x="0" y="2795010"/>
                </a:moveTo>
                <a:lnTo>
                  <a:pt x="3158202" y="2795010"/>
                </a:lnTo>
                <a:lnTo>
                  <a:pt x="3158202" y="0"/>
                </a:lnTo>
                <a:lnTo>
                  <a:pt x="0" y="0"/>
                </a:lnTo>
                <a:lnTo>
                  <a:pt x="0" y="279501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30" id="30"/>
          <p:cNvSpPr/>
          <p:nvPr/>
        </p:nvSpPr>
        <p:spPr>
          <a:xfrm flipH="false" flipV="true" rot="0">
            <a:off x="15989088" y="8727401"/>
            <a:ext cx="3158203" cy="2795010"/>
          </a:xfrm>
          <a:custGeom>
            <a:avLst/>
            <a:gdLst/>
            <a:ahLst/>
            <a:cxnLst/>
            <a:rect r="r" b="b" t="t" l="l"/>
            <a:pathLst>
              <a:path h="2795010" w="3158203">
                <a:moveTo>
                  <a:pt x="0" y="2795010"/>
                </a:moveTo>
                <a:lnTo>
                  <a:pt x="3158203" y="2795010"/>
                </a:lnTo>
                <a:lnTo>
                  <a:pt x="3158203" y="0"/>
                </a:lnTo>
                <a:lnTo>
                  <a:pt x="0" y="0"/>
                </a:lnTo>
                <a:lnTo>
                  <a:pt x="0" y="279501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21212"/>
        </a:solidFill>
      </p:bgPr>
    </p:bg>
    <p:spTree>
      <p:nvGrpSpPr>
        <p:cNvPr id="1" name=""/>
        <p:cNvGrpSpPr/>
        <p:nvPr/>
      </p:nvGrpSpPr>
      <p:grpSpPr>
        <a:xfrm>
          <a:off x="0" y="0"/>
          <a:ext cx="0" cy="0"/>
          <a:chOff x="0" y="0"/>
          <a:chExt cx="0" cy="0"/>
        </a:xfrm>
      </p:grpSpPr>
      <p:sp>
        <p:nvSpPr>
          <p:cNvPr name="Freeform 2" id="2"/>
          <p:cNvSpPr/>
          <p:nvPr/>
        </p:nvSpPr>
        <p:spPr>
          <a:xfrm flipH="false" flipV="false" rot="0">
            <a:off x="-3086100" y="51435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sp>
        <p:nvSpPr>
          <p:cNvPr name="Freeform 3" id="3"/>
          <p:cNvSpPr/>
          <p:nvPr/>
        </p:nvSpPr>
        <p:spPr>
          <a:xfrm flipH="false" flipV="false" rot="0">
            <a:off x="131445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alphaModFix amt="15000"/>
            </a:blip>
            <a:stretch>
              <a:fillRect l="0" t="0" r="0" b="0"/>
            </a:stretch>
          </a:blipFill>
        </p:spPr>
      </p:sp>
      <p:grpSp>
        <p:nvGrpSpPr>
          <p:cNvPr name="Group 4" id="4"/>
          <p:cNvGrpSpPr/>
          <p:nvPr/>
        </p:nvGrpSpPr>
        <p:grpSpPr>
          <a:xfrm rot="0">
            <a:off x="0" y="2409315"/>
            <a:ext cx="18288000" cy="5468370"/>
            <a:chOff x="0" y="0"/>
            <a:chExt cx="24384000" cy="7291160"/>
          </a:xfrm>
        </p:grpSpPr>
        <p:pic>
          <p:nvPicPr>
            <p:cNvPr name="Picture 5" id="5"/>
            <p:cNvPicPr>
              <a:picLocks noChangeAspect="true"/>
            </p:cNvPicPr>
            <p:nvPr/>
          </p:nvPicPr>
          <p:blipFill>
            <a:blip r:embed="rId3"/>
            <a:srcRect l="0" t="18891" r="0" b="36227"/>
            <a:stretch>
              <a:fillRect/>
            </a:stretch>
          </p:blipFill>
          <p:spPr>
            <a:xfrm flipH="false" flipV="false">
              <a:off x="0" y="0"/>
              <a:ext cx="24384000" cy="7291160"/>
            </a:xfrm>
            <a:prstGeom prst="rect">
              <a:avLst/>
            </a:prstGeom>
          </p:spPr>
        </p:pic>
      </p:grpSp>
      <p:grpSp>
        <p:nvGrpSpPr>
          <p:cNvPr name="Group 6" id="6"/>
          <p:cNvGrpSpPr/>
          <p:nvPr/>
        </p:nvGrpSpPr>
        <p:grpSpPr>
          <a:xfrm rot="0">
            <a:off x="1028700" y="3100591"/>
            <a:ext cx="16358075" cy="3896196"/>
            <a:chOff x="0" y="0"/>
            <a:chExt cx="4019148" cy="957288"/>
          </a:xfrm>
        </p:grpSpPr>
        <p:sp>
          <p:nvSpPr>
            <p:cNvPr name="Freeform 7" id="7"/>
            <p:cNvSpPr/>
            <p:nvPr/>
          </p:nvSpPr>
          <p:spPr>
            <a:xfrm flipH="false" flipV="false" rot="0">
              <a:off x="0" y="0"/>
              <a:ext cx="4019148" cy="957288"/>
            </a:xfrm>
            <a:custGeom>
              <a:avLst/>
              <a:gdLst/>
              <a:ahLst/>
              <a:cxnLst/>
              <a:rect r="r" b="b" t="t" l="l"/>
              <a:pathLst>
                <a:path h="957288" w="4019148">
                  <a:moveTo>
                    <a:pt x="0" y="0"/>
                  </a:moveTo>
                  <a:lnTo>
                    <a:pt x="4019148" y="0"/>
                  </a:lnTo>
                  <a:lnTo>
                    <a:pt x="4019148" y="957288"/>
                  </a:lnTo>
                  <a:lnTo>
                    <a:pt x="0" y="957288"/>
                  </a:lnTo>
                  <a:close/>
                </a:path>
              </a:pathLst>
            </a:custGeom>
            <a:solidFill>
              <a:srgbClr val="ABDB2A">
                <a:alpha val="89804"/>
              </a:srgbClr>
            </a:solidFill>
          </p:spPr>
        </p:sp>
        <p:sp>
          <p:nvSpPr>
            <p:cNvPr name="TextBox 8" id="8"/>
            <p:cNvSpPr txBox="true"/>
            <p:nvPr/>
          </p:nvSpPr>
          <p:spPr>
            <a:xfrm>
              <a:off x="0" y="-28575"/>
              <a:ext cx="4019148" cy="985863"/>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7488106" y="9502973"/>
            <a:ext cx="402082" cy="402082"/>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ABDB2A"/>
            </a:solidFill>
          </p:spPr>
        </p:sp>
        <p:sp>
          <p:nvSpPr>
            <p:cNvPr name="TextBox 11" id="11"/>
            <p:cNvSpPr txBox="true"/>
            <p:nvPr/>
          </p:nvSpPr>
          <p:spPr>
            <a:xfrm>
              <a:off x="0" y="-28575"/>
              <a:ext cx="812800" cy="841375"/>
            </a:xfrm>
            <a:prstGeom prst="rect">
              <a:avLst/>
            </a:prstGeom>
          </p:spPr>
          <p:txBody>
            <a:bodyPr anchor="ctr" rtlCol="false" tIns="50800" lIns="50800" bIns="50800" rIns="50800"/>
            <a:lstStyle/>
            <a:p>
              <a:pPr algn="ctr">
                <a:lnSpc>
                  <a:spcPts val="2239"/>
                </a:lnSpc>
              </a:pPr>
            </a:p>
          </p:txBody>
        </p:sp>
      </p:grpSp>
      <p:sp>
        <p:nvSpPr>
          <p:cNvPr name="TextBox 12" id="12"/>
          <p:cNvSpPr txBox="true"/>
          <p:nvPr/>
        </p:nvSpPr>
        <p:spPr>
          <a:xfrm rot="0">
            <a:off x="16030399" y="9595504"/>
            <a:ext cx="1379782" cy="197971"/>
          </a:xfrm>
          <a:prstGeom prst="rect">
            <a:avLst/>
          </a:prstGeom>
        </p:spPr>
        <p:txBody>
          <a:bodyPr anchor="t" rtlCol="false" tIns="0" lIns="0" bIns="0" rIns="0">
            <a:spAutoFit/>
          </a:bodyPr>
          <a:lstStyle/>
          <a:p>
            <a:pPr algn="r">
              <a:lnSpc>
                <a:spcPts val="1680"/>
              </a:lnSpc>
              <a:spcBef>
                <a:spcPct val="0"/>
              </a:spcBef>
            </a:pPr>
            <a:r>
              <a:rPr lang="en-US" sz="1200" spc="655">
                <a:solidFill>
                  <a:srgbClr val="FFFFFF"/>
                </a:solidFill>
                <a:latin typeface="Open Sans"/>
              </a:rPr>
              <a:t>SLIDE </a:t>
            </a:r>
          </a:p>
        </p:txBody>
      </p:sp>
      <p:sp>
        <p:nvSpPr>
          <p:cNvPr name="TextBox 13" id="13"/>
          <p:cNvSpPr txBox="true"/>
          <p:nvPr/>
        </p:nvSpPr>
        <p:spPr>
          <a:xfrm rot="0">
            <a:off x="17488106" y="9595504"/>
            <a:ext cx="402082" cy="198119"/>
          </a:xfrm>
          <a:prstGeom prst="rect">
            <a:avLst/>
          </a:prstGeom>
        </p:spPr>
        <p:txBody>
          <a:bodyPr anchor="t" rtlCol="false" tIns="0" lIns="0" bIns="0" rIns="0">
            <a:spAutoFit/>
          </a:bodyPr>
          <a:lstStyle/>
          <a:p>
            <a:pPr algn="ctr">
              <a:lnSpc>
                <a:spcPts val="1680"/>
              </a:lnSpc>
              <a:spcBef>
                <a:spcPct val="0"/>
              </a:spcBef>
            </a:pPr>
            <a:r>
              <a:rPr lang="en-US" sz="1200">
                <a:solidFill>
                  <a:srgbClr val="121212"/>
                </a:solidFill>
                <a:latin typeface="Open Sans Bold"/>
              </a:rPr>
              <a:t>07</a:t>
            </a:r>
          </a:p>
        </p:txBody>
      </p:sp>
      <p:sp>
        <p:nvSpPr>
          <p:cNvPr name="TextBox 14" id="14"/>
          <p:cNvSpPr txBox="true"/>
          <p:nvPr/>
        </p:nvSpPr>
        <p:spPr>
          <a:xfrm rot="0">
            <a:off x="1873573" y="3934562"/>
            <a:ext cx="14035194" cy="1999654"/>
          </a:xfrm>
          <a:prstGeom prst="rect">
            <a:avLst/>
          </a:prstGeom>
        </p:spPr>
        <p:txBody>
          <a:bodyPr anchor="t" rtlCol="false" tIns="0" lIns="0" bIns="0" rIns="0">
            <a:spAutoFit/>
          </a:bodyPr>
          <a:lstStyle/>
          <a:p>
            <a:pPr algn="ctr">
              <a:lnSpc>
                <a:spcPts val="16307"/>
              </a:lnSpc>
              <a:spcBef>
                <a:spcPct val="0"/>
              </a:spcBef>
            </a:pPr>
            <a:r>
              <a:rPr lang="en-US" sz="11648">
                <a:solidFill>
                  <a:srgbClr val="121212"/>
                </a:solidFill>
                <a:latin typeface="HK Modular"/>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DAF0iMkFJdY</dc:identifier>
  <dcterms:modified xsi:type="dcterms:W3CDTF">2011-08-01T06:04:30Z</dcterms:modified>
  <cp:revision>1</cp:revision>
  <dc:title>Black Green Tech Programmer Presentation</dc:title>
</cp:coreProperties>
</file>

<file path=docProps/thumbnail.jpeg>
</file>